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nl-N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op het pictogram als u een afbeelding wilt toevoegen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19035A-65CA-4A75-8FB0-892052E37C1F}" type="datetimeFigureOut">
              <a:rPr lang="nl-BE" smtClean="0"/>
              <a:pPr/>
              <a:t>9/11/2012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5C3AC82-EAA6-42F3-8A10-4D88FF3CE46B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nl-BE" dirty="0" smtClean="0"/>
              <a:t>INDIA, LAND VAN RELIGIES</a:t>
            </a:r>
            <a:endParaRPr lang="nl-B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HINDOEÏSME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smtClean="0"/>
              <a:t>1500 voor Chr.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geschriften:</a:t>
            </a:r>
          </a:p>
          <a:p>
            <a:r>
              <a:rPr lang="nl-BE" dirty="0" err="1" smtClean="0"/>
              <a:t>veda’s</a:t>
            </a:r>
            <a:r>
              <a:rPr lang="nl-BE" dirty="0" smtClean="0"/>
              <a:t> (4 </a:t>
            </a:r>
            <a:r>
              <a:rPr lang="nl-BE" dirty="0" err="1" smtClean="0"/>
              <a:t>samhita’s</a:t>
            </a:r>
            <a:r>
              <a:rPr lang="nl-BE" dirty="0" smtClean="0"/>
              <a:t>) </a:t>
            </a:r>
          </a:p>
          <a:p>
            <a:pPr>
              <a:buNone/>
            </a:pPr>
            <a:r>
              <a:rPr lang="nl-BE" dirty="0" smtClean="0"/>
              <a:t>	- leidraden (</a:t>
            </a:r>
            <a:r>
              <a:rPr lang="nl-BE" dirty="0" err="1" smtClean="0"/>
              <a:t>sutra’s</a:t>
            </a:r>
            <a:r>
              <a:rPr lang="nl-BE" dirty="0" smtClean="0"/>
              <a:t>)</a:t>
            </a:r>
          </a:p>
          <a:p>
            <a:pPr>
              <a:buNone/>
            </a:pPr>
            <a:r>
              <a:rPr lang="nl-BE" dirty="0" smtClean="0"/>
              <a:t>	- spreuken (mantra’s)</a:t>
            </a:r>
          </a:p>
          <a:p>
            <a:r>
              <a:rPr lang="nl-BE" dirty="0" err="1" smtClean="0"/>
              <a:t>brahmana’s</a:t>
            </a:r>
            <a:endParaRPr lang="nl-BE" dirty="0" smtClean="0"/>
          </a:p>
          <a:p>
            <a:r>
              <a:rPr lang="nl-BE" dirty="0" err="1" smtClean="0"/>
              <a:t>upanishaden</a:t>
            </a: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deze </a:t>
            </a:r>
            <a:r>
              <a:rPr lang="nl-BE" dirty="0" err="1" smtClean="0"/>
              <a:t>vedische</a:t>
            </a:r>
            <a:r>
              <a:rPr lang="nl-BE" dirty="0" smtClean="0"/>
              <a:t> canonvorming </a:t>
            </a:r>
          </a:p>
          <a:p>
            <a:pPr>
              <a:buNone/>
            </a:pPr>
            <a:r>
              <a:rPr lang="nl-BE" dirty="0" smtClean="0"/>
              <a:t>tot 6</a:t>
            </a:r>
            <a:r>
              <a:rPr lang="nl-BE" baseline="30000" dirty="0" smtClean="0"/>
              <a:t>de</a:t>
            </a:r>
            <a:r>
              <a:rPr lang="nl-BE" dirty="0" smtClean="0"/>
              <a:t> eeuw v.Chr.</a:t>
            </a:r>
          </a:p>
        </p:txBody>
      </p:sp>
      <p:pic>
        <p:nvPicPr>
          <p:cNvPr id="10" name="Tijdelijke aanduiding voor inhoud 9" descr="AUM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076101"/>
            <a:ext cx="4038600" cy="3574161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HINDOEÏSME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nl-BE" dirty="0" smtClean="0"/>
              <a:t>1. MENSBEELD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err="1" smtClean="0"/>
              <a:t>Jiva</a:t>
            </a:r>
            <a:r>
              <a:rPr lang="nl-BE" dirty="0" smtClean="0"/>
              <a:t> (ego-illusie)</a:t>
            </a:r>
          </a:p>
          <a:p>
            <a:pPr>
              <a:buNone/>
            </a:pPr>
            <a:r>
              <a:rPr lang="nl-BE" dirty="0" smtClean="0"/>
              <a:t>	</a:t>
            </a:r>
          </a:p>
          <a:p>
            <a:pPr>
              <a:buNone/>
            </a:pPr>
            <a:r>
              <a:rPr lang="nl-BE" dirty="0" smtClean="0"/>
              <a:t>	= interactie tussen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	</a:t>
            </a:r>
            <a:r>
              <a:rPr lang="nl-BE" dirty="0" err="1" smtClean="0"/>
              <a:t>dharma</a:t>
            </a:r>
            <a:endParaRPr lang="nl-BE" dirty="0" smtClean="0"/>
          </a:p>
          <a:p>
            <a:pPr>
              <a:buNone/>
            </a:pPr>
            <a:r>
              <a:rPr lang="nl-BE" dirty="0" smtClean="0"/>
              <a:t>		karma</a:t>
            </a:r>
          </a:p>
          <a:p>
            <a:pPr>
              <a:buNone/>
            </a:pPr>
            <a:r>
              <a:rPr lang="nl-BE" dirty="0" smtClean="0"/>
              <a:t>		</a:t>
            </a:r>
            <a:r>
              <a:rPr lang="nl-BE" dirty="0" err="1" smtClean="0"/>
              <a:t>samsara</a:t>
            </a: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572000" y="476672"/>
            <a:ext cx="4038600" cy="53285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err="1" smtClean="0"/>
              <a:t>Dharma</a:t>
            </a:r>
            <a:r>
              <a:rPr lang="nl-BE" dirty="0" smtClean="0"/>
              <a:t> </a:t>
            </a:r>
          </a:p>
          <a:p>
            <a:pPr>
              <a:buNone/>
            </a:pPr>
            <a:r>
              <a:rPr lang="nl-BE" dirty="0" smtClean="0"/>
              <a:t>	kosmische orde, op micro- en macrovlak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Karma</a:t>
            </a:r>
          </a:p>
          <a:p>
            <a:pPr>
              <a:buNone/>
            </a:pPr>
            <a:r>
              <a:rPr lang="nl-BE" dirty="0" smtClean="0"/>
              <a:t>	het al dan niet handelen naar de orde en de gevolgen daarvan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err="1" smtClean="0"/>
              <a:t>Samsara</a:t>
            </a:r>
            <a:endParaRPr lang="nl-BE" dirty="0" smtClean="0"/>
          </a:p>
          <a:p>
            <a:pPr>
              <a:buNone/>
            </a:pPr>
            <a:r>
              <a:rPr lang="nl-BE" dirty="0" smtClean="0"/>
              <a:t>	het rad van de wedergeboorte</a:t>
            </a:r>
          </a:p>
          <a:p>
            <a:pPr>
              <a:buNone/>
            </a:pPr>
            <a:endParaRPr lang="nl-B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805264"/>
            <a:ext cx="8229600" cy="926976"/>
          </a:xfrm>
        </p:spPr>
        <p:txBody>
          <a:bodyPr/>
          <a:lstStyle/>
          <a:p>
            <a:pPr algn="r"/>
            <a:r>
              <a:rPr lang="nl-BE" dirty="0" smtClean="0"/>
              <a:t>HINDOEÏSME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r>
              <a:rPr lang="nl-BE" dirty="0" err="1" smtClean="0"/>
              <a:t>Aatman</a:t>
            </a:r>
            <a:r>
              <a:rPr lang="nl-BE" dirty="0" smtClean="0"/>
              <a:t> (ware zelf)</a:t>
            </a:r>
          </a:p>
          <a:p>
            <a:endParaRPr lang="nl-BE" dirty="0" smtClean="0"/>
          </a:p>
          <a:p>
            <a:pPr>
              <a:buNone/>
            </a:pPr>
            <a:r>
              <a:rPr lang="nl-BE" dirty="0" smtClean="0"/>
              <a:t>	= 	opgaan in </a:t>
            </a:r>
            <a:r>
              <a:rPr lang="nl-BE" dirty="0" err="1" smtClean="0"/>
              <a:t>Brahman</a:t>
            </a:r>
            <a:r>
              <a:rPr lang="nl-BE" dirty="0" smtClean="0"/>
              <a:t>,</a:t>
            </a:r>
          </a:p>
          <a:p>
            <a:pPr>
              <a:buNone/>
            </a:pPr>
            <a:r>
              <a:rPr lang="nl-BE" dirty="0" smtClean="0"/>
              <a:t>		het dragende principe 	van de hele 	werkelijkheid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	d.i. </a:t>
            </a:r>
            <a:r>
              <a:rPr lang="nl-BE" dirty="0" err="1" smtClean="0"/>
              <a:t>moksha</a:t>
            </a:r>
            <a:r>
              <a:rPr lang="nl-BE" dirty="0" smtClean="0"/>
              <a:t>, de verlossing 	uit </a:t>
            </a:r>
            <a:r>
              <a:rPr lang="nl-BE" dirty="0" err="1" smtClean="0"/>
              <a:t>samsara</a:t>
            </a: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het ware zelf is </a:t>
            </a:r>
          </a:p>
          <a:p>
            <a:pPr>
              <a:buNone/>
            </a:pPr>
            <a:r>
              <a:rPr lang="nl-BE" dirty="0" smtClean="0"/>
              <a:t>hetzelfde in iedereen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wie de ego-illusie loslaat, is sannyasin (een onthechte)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572000" y="476672"/>
            <a:ext cx="4038600" cy="53285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wordt bereikt door zich </a:t>
            </a:r>
            <a:r>
              <a:rPr lang="nl-BE" i="1" dirty="0" smtClean="0"/>
              <a:t>belangeloos</a:t>
            </a:r>
            <a:r>
              <a:rPr lang="nl-BE" dirty="0" smtClean="0"/>
              <a:t> te voegen naar </a:t>
            </a:r>
            <a:r>
              <a:rPr lang="nl-BE" dirty="0" err="1" smtClean="0"/>
              <a:t>dharma</a:t>
            </a:r>
            <a:r>
              <a:rPr lang="nl-BE" dirty="0" smtClean="0"/>
              <a:t>, zodat geen goed of slecht karma meer wordt opgebouwd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na reïncarnaties doorheen </a:t>
            </a:r>
          </a:p>
          <a:p>
            <a:pPr>
              <a:buNone/>
            </a:pPr>
            <a:r>
              <a:rPr lang="nl-BE" dirty="0" smtClean="0"/>
              <a:t>	4 groepen van </a:t>
            </a:r>
            <a:r>
              <a:rPr lang="nl-BE" dirty="0" err="1" smtClean="0"/>
              <a:t>varna’s</a:t>
            </a:r>
            <a:r>
              <a:rPr lang="nl-BE" dirty="0" smtClean="0"/>
              <a:t>: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- brahmanen (priesters)</a:t>
            </a:r>
          </a:p>
          <a:p>
            <a:pPr>
              <a:buNone/>
            </a:pPr>
            <a:r>
              <a:rPr lang="nl-BE" dirty="0" smtClean="0"/>
              <a:t>	- </a:t>
            </a:r>
            <a:r>
              <a:rPr lang="nl-BE" dirty="0" err="1" smtClean="0"/>
              <a:t>kshatriya’s</a:t>
            </a:r>
            <a:r>
              <a:rPr lang="nl-BE" dirty="0" smtClean="0"/>
              <a:t> (krijgers)</a:t>
            </a:r>
          </a:p>
          <a:p>
            <a:pPr>
              <a:buNone/>
            </a:pPr>
            <a:r>
              <a:rPr lang="nl-BE" dirty="0" smtClean="0"/>
              <a:t>	- </a:t>
            </a:r>
            <a:r>
              <a:rPr lang="nl-BE" dirty="0" err="1" smtClean="0"/>
              <a:t>vaishya’s</a:t>
            </a:r>
            <a:r>
              <a:rPr lang="nl-BE" dirty="0" smtClean="0"/>
              <a:t> (boeren)</a:t>
            </a:r>
          </a:p>
          <a:p>
            <a:pPr>
              <a:buNone/>
            </a:pPr>
            <a:r>
              <a:rPr lang="nl-BE" dirty="0" smtClean="0"/>
              <a:t>	- </a:t>
            </a:r>
            <a:r>
              <a:rPr lang="nl-BE" dirty="0" err="1" smtClean="0"/>
              <a:t>shudra’s</a:t>
            </a:r>
            <a:r>
              <a:rPr lang="nl-BE" dirty="0" smtClean="0"/>
              <a:t> (arbeiders)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voor de eerste drie standen gelden </a:t>
            </a:r>
          </a:p>
          <a:p>
            <a:pPr>
              <a:buNone/>
            </a:pPr>
            <a:r>
              <a:rPr lang="nl-BE" dirty="0" smtClean="0"/>
              <a:t>4 levensstadia (</a:t>
            </a:r>
            <a:r>
              <a:rPr lang="nl-BE" dirty="0" err="1" smtClean="0"/>
              <a:t>ashrama’s</a:t>
            </a:r>
            <a:r>
              <a:rPr lang="nl-BE" dirty="0" smtClean="0"/>
              <a:t>)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5</a:t>
            </a:r>
            <a:r>
              <a:rPr lang="nl-BE" baseline="30000" dirty="0" smtClean="0"/>
              <a:t>de</a:t>
            </a:r>
            <a:r>
              <a:rPr lang="nl-BE" dirty="0" smtClean="0"/>
              <a:t> groep: </a:t>
            </a:r>
            <a:r>
              <a:rPr lang="nl-BE" dirty="0" err="1" smtClean="0"/>
              <a:t>dalits</a:t>
            </a:r>
            <a:r>
              <a:rPr lang="nl-BE" dirty="0" smtClean="0"/>
              <a:t>, de </a:t>
            </a:r>
            <a:r>
              <a:rPr lang="nl-BE" dirty="0" err="1" smtClean="0"/>
              <a:t>out-casts</a:t>
            </a:r>
            <a:endParaRPr lang="nl-BE" dirty="0" smtClean="0"/>
          </a:p>
          <a:p>
            <a:pPr>
              <a:buNone/>
            </a:pPr>
            <a:endParaRPr lang="nl-B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HINDOEÏSME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532859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nl-BE" dirty="0" smtClean="0"/>
              <a:t>2. GODSBEELD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err="1" smtClean="0"/>
              <a:t>géén</a:t>
            </a:r>
            <a:r>
              <a:rPr lang="nl-BE" dirty="0" smtClean="0"/>
              <a:t> polytheïsme</a:t>
            </a:r>
          </a:p>
          <a:p>
            <a:pPr>
              <a:buNone/>
            </a:pPr>
            <a:r>
              <a:rPr lang="nl-BE" dirty="0" smtClean="0"/>
              <a:t>	voorbehoud: volksdevotie</a:t>
            </a:r>
          </a:p>
          <a:p>
            <a:endParaRPr lang="nl-BE" dirty="0" smtClean="0"/>
          </a:p>
          <a:p>
            <a:r>
              <a:rPr lang="nl-BE" dirty="0" err="1" smtClean="0"/>
              <a:t>Brahman</a:t>
            </a:r>
            <a:r>
              <a:rPr lang="nl-BE" dirty="0" smtClean="0"/>
              <a:t> is één</a:t>
            </a:r>
          </a:p>
          <a:p>
            <a:endParaRPr lang="nl-BE" dirty="0" smtClean="0"/>
          </a:p>
          <a:p>
            <a:r>
              <a:rPr lang="nl-BE" dirty="0" smtClean="0"/>
              <a:t>goden manifesteren verschillende aspecten van hetzelfde </a:t>
            </a:r>
            <a:r>
              <a:rPr lang="nl-BE" dirty="0" err="1" smtClean="0"/>
              <a:t>Brahman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goden kennen op hun beurt </a:t>
            </a:r>
            <a:r>
              <a:rPr lang="nl-BE" dirty="0" err="1" smtClean="0"/>
              <a:t>avatars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err="1" smtClean="0"/>
              <a:t>Trimurti</a:t>
            </a:r>
            <a:endParaRPr lang="nl-BE" dirty="0" smtClean="0"/>
          </a:p>
          <a:p>
            <a:pPr>
              <a:buNone/>
            </a:pPr>
            <a:r>
              <a:rPr lang="nl-BE" dirty="0" smtClean="0"/>
              <a:t>	</a:t>
            </a:r>
            <a:r>
              <a:rPr lang="nl-BE" dirty="0" err="1" smtClean="0"/>
              <a:t>Brahma</a:t>
            </a:r>
            <a:r>
              <a:rPr lang="nl-BE" dirty="0" smtClean="0"/>
              <a:t>, </a:t>
            </a:r>
            <a:r>
              <a:rPr lang="nl-BE" dirty="0" err="1" smtClean="0"/>
              <a:t>Vishnu</a:t>
            </a:r>
            <a:r>
              <a:rPr lang="nl-BE" dirty="0" smtClean="0"/>
              <a:t>, </a:t>
            </a:r>
            <a:r>
              <a:rPr lang="nl-BE" dirty="0" err="1" smtClean="0"/>
              <a:t>Shiva</a:t>
            </a: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</p:txBody>
      </p:sp>
      <p:pic>
        <p:nvPicPr>
          <p:cNvPr id="6" name="Tijdelijke aanduiding voor inhoud 5" descr="Brahma Vishnu Shiv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551517"/>
            <a:ext cx="4038600" cy="5178704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HINDOEÏSME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57606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l-BE" dirty="0" smtClean="0"/>
              <a:t>3. WERELDBEELD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cyclisch</a:t>
            </a:r>
          </a:p>
          <a:p>
            <a:endParaRPr lang="nl-BE" dirty="0" smtClean="0"/>
          </a:p>
          <a:p>
            <a:r>
              <a:rPr lang="nl-BE" dirty="0" smtClean="0"/>
              <a:t>holistisch</a:t>
            </a:r>
          </a:p>
          <a:p>
            <a:endParaRPr lang="nl-BE" dirty="0" smtClean="0"/>
          </a:p>
          <a:p>
            <a:r>
              <a:rPr lang="nl-BE" dirty="0" smtClean="0"/>
              <a:t>streven naar balans/harmonie</a:t>
            </a:r>
          </a:p>
          <a:p>
            <a:pPr>
              <a:buNone/>
            </a:pPr>
            <a:r>
              <a:rPr lang="nl-BE" dirty="0" smtClean="0"/>
              <a:t>	(paradox van streven)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telkens scheppen van orde uit reeds aanwezige chaos</a:t>
            </a:r>
          </a:p>
        </p:txBody>
      </p:sp>
      <p:pic>
        <p:nvPicPr>
          <p:cNvPr id="6" name="Tijdelijke aanduiding voor inhoud 5" descr="Shiva Nataraj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878208"/>
            <a:ext cx="4038600" cy="4525321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BOEDDHISME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l-BE" dirty="0" smtClean="0"/>
              <a:t>6</a:t>
            </a:r>
            <a:r>
              <a:rPr lang="nl-BE" baseline="30000" dirty="0" smtClean="0"/>
              <a:t>de</a:t>
            </a:r>
            <a:r>
              <a:rPr lang="nl-BE" dirty="0" smtClean="0"/>
              <a:t> eeuw voor Chr., </a:t>
            </a:r>
          </a:p>
          <a:p>
            <a:pPr>
              <a:buNone/>
            </a:pPr>
            <a:r>
              <a:rPr lang="nl-BE" dirty="0" smtClean="0"/>
              <a:t>	</a:t>
            </a:r>
            <a:r>
              <a:rPr lang="nl-BE" dirty="0" err="1" smtClean="0"/>
              <a:t>Siddharta</a:t>
            </a:r>
            <a:r>
              <a:rPr lang="nl-BE" dirty="0" smtClean="0"/>
              <a:t> </a:t>
            </a:r>
            <a:r>
              <a:rPr lang="nl-BE" dirty="0" err="1" smtClean="0"/>
              <a:t>Gautama</a:t>
            </a:r>
            <a:endParaRPr lang="nl-BE" dirty="0" smtClean="0"/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kritiek op ritualisme van brahmanen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geschriften:</a:t>
            </a:r>
          </a:p>
          <a:p>
            <a:r>
              <a:rPr lang="nl-BE" dirty="0" err="1" smtClean="0"/>
              <a:t>tripitaka</a:t>
            </a:r>
            <a:r>
              <a:rPr lang="nl-BE" dirty="0" smtClean="0"/>
              <a:t> </a:t>
            </a:r>
          </a:p>
          <a:p>
            <a:pPr>
              <a:buNone/>
            </a:pPr>
            <a:r>
              <a:rPr lang="nl-BE" dirty="0" smtClean="0"/>
              <a:t>	(vele scholen met eigen collectie):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- </a:t>
            </a:r>
            <a:r>
              <a:rPr lang="nl-BE" dirty="0" err="1" smtClean="0"/>
              <a:t>sutra’s</a:t>
            </a:r>
            <a:r>
              <a:rPr lang="nl-BE" dirty="0" smtClean="0"/>
              <a:t>, </a:t>
            </a:r>
          </a:p>
          <a:p>
            <a:pPr>
              <a:buNone/>
            </a:pPr>
            <a:r>
              <a:rPr lang="nl-BE" dirty="0" smtClean="0"/>
              <a:t>		leringen van Boeddha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- </a:t>
            </a:r>
            <a:r>
              <a:rPr lang="nl-BE" dirty="0" err="1" smtClean="0"/>
              <a:t>abidharma</a:t>
            </a:r>
            <a:r>
              <a:rPr lang="nl-BE" dirty="0" smtClean="0"/>
              <a:t>,</a:t>
            </a:r>
          </a:p>
          <a:p>
            <a:pPr>
              <a:buNone/>
            </a:pPr>
            <a:r>
              <a:rPr lang="nl-BE" dirty="0" smtClean="0"/>
              <a:t>		interpretaties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- </a:t>
            </a:r>
            <a:r>
              <a:rPr lang="nl-BE" dirty="0" err="1" smtClean="0"/>
              <a:t>vinaya</a:t>
            </a:r>
            <a:r>
              <a:rPr lang="nl-BE" dirty="0" smtClean="0"/>
              <a:t>,</a:t>
            </a:r>
          </a:p>
          <a:p>
            <a:pPr>
              <a:buNone/>
            </a:pPr>
            <a:r>
              <a:rPr lang="nl-BE" dirty="0" smtClean="0"/>
              <a:t>		regels voor monastieke leven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oudste canon uit de derde eeuw v.Chr.</a:t>
            </a:r>
          </a:p>
        </p:txBody>
      </p:sp>
      <p:pic>
        <p:nvPicPr>
          <p:cNvPr id="6" name="Tijdelijke aanduiding voor inhoud 5" descr="Dharmachakr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867558"/>
            <a:ext cx="4038600" cy="3991246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BOEDDHISME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59766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nl-BE" dirty="0" smtClean="0"/>
              <a:t>1</a:t>
            </a:r>
            <a:r>
              <a:rPr lang="nl-BE" baseline="30000" dirty="0" smtClean="0"/>
              <a:t>ste</a:t>
            </a:r>
            <a:r>
              <a:rPr lang="nl-BE" dirty="0" smtClean="0"/>
              <a:t> preek in </a:t>
            </a:r>
            <a:r>
              <a:rPr lang="nl-BE" dirty="0" err="1" smtClean="0"/>
              <a:t>Varanasi</a:t>
            </a:r>
            <a:r>
              <a:rPr lang="nl-BE" dirty="0" smtClean="0"/>
              <a:t>, </a:t>
            </a:r>
          </a:p>
          <a:p>
            <a:pPr>
              <a:buNone/>
            </a:pPr>
            <a:r>
              <a:rPr lang="nl-BE" dirty="0" smtClean="0"/>
              <a:t>4 edele waarheden: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het leven is </a:t>
            </a:r>
            <a:r>
              <a:rPr lang="nl-BE" dirty="0" err="1" smtClean="0"/>
              <a:t>dukkha</a:t>
            </a:r>
            <a:r>
              <a:rPr lang="nl-BE" dirty="0" smtClean="0"/>
              <a:t>, lijden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err="1" smtClean="0"/>
              <a:t>samudaya</a:t>
            </a:r>
            <a:r>
              <a:rPr lang="nl-BE" dirty="0" smtClean="0"/>
              <a:t>, de bron van het lijden = </a:t>
            </a:r>
            <a:r>
              <a:rPr lang="nl-BE" dirty="0" err="1" smtClean="0"/>
              <a:t>trsna</a:t>
            </a:r>
            <a:r>
              <a:rPr lang="nl-BE" dirty="0" smtClean="0"/>
              <a:t> (dorst, begeerte), wat leidt tot </a:t>
            </a:r>
            <a:r>
              <a:rPr lang="nl-BE" dirty="0" err="1" smtClean="0"/>
              <a:t>avidya</a:t>
            </a:r>
            <a:r>
              <a:rPr lang="nl-BE" dirty="0" smtClean="0"/>
              <a:t> (onwetendheid)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err="1" smtClean="0"/>
              <a:t>nirodha</a:t>
            </a:r>
            <a:r>
              <a:rPr lang="nl-BE" dirty="0" smtClean="0"/>
              <a:t>, loslaten van de oorzaak van het lijden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err="1" smtClean="0"/>
              <a:t>astanga-marga</a:t>
            </a:r>
            <a:r>
              <a:rPr lang="nl-BE" dirty="0" smtClean="0"/>
              <a:t>, het 8-voudige pad naar bevrijding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572000" y="476672"/>
            <a:ext cx="4038600" cy="53285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8-voudige pad:</a:t>
            </a:r>
          </a:p>
          <a:p>
            <a:pPr>
              <a:buNone/>
            </a:pPr>
            <a:endParaRPr lang="nl-BE" dirty="0" smtClean="0"/>
          </a:p>
          <a:p>
            <a:pPr marL="651510" indent="-514350">
              <a:buAutoNum type="arabicParenR"/>
            </a:pPr>
            <a:r>
              <a:rPr lang="nl-BE" dirty="0" smtClean="0"/>
              <a:t>juist inzicht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juiste intentie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 spreken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 handelen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 levensonderhoud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juiste inspanning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juiste aandacht</a:t>
            </a:r>
          </a:p>
          <a:p>
            <a:pPr marL="651510" indent="-514350">
              <a:buAutoNum type="arabicParenR"/>
            </a:pPr>
            <a:r>
              <a:rPr lang="nl-BE" dirty="0" smtClean="0"/>
              <a:t>juiste concentratie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BOEDDHISME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5976664"/>
          </a:xfrm>
        </p:spPr>
        <p:txBody>
          <a:bodyPr>
            <a:normAutofit lnSpcReduction="10000"/>
          </a:bodyPr>
          <a:lstStyle/>
          <a:p>
            <a:pPr marL="651510" indent="-514350">
              <a:buNone/>
            </a:pPr>
            <a:r>
              <a:rPr lang="nl-BE" dirty="0" smtClean="0"/>
              <a:t>1. MENSBEELD:</a:t>
            </a:r>
          </a:p>
          <a:p>
            <a:pPr marL="651510" indent="-514350">
              <a:buNone/>
            </a:pPr>
            <a:r>
              <a:rPr lang="nl-BE" dirty="0" smtClean="0"/>
              <a:t>	</a:t>
            </a:r>
            <a:r>
              <a:rPr lang="nl-BE" dirty="0" err="1" smtClean="0"/>
              <a:t>anatman</a:t>
            </a:r>
            <a:r>
              <a:rPr lang="nl-BE" dirty="0" smtClean="0"/>
              <a:t> (</a:t>
            </a:r>
            <a:r>
              <a:rPr lang="nl-BE" dirty="0" err="1" smtClean="0"/>
              <a:t>niet-zelf</a:t>
            </a:r>
            <a:r>
              <a:rPr lang="nl-BE" dirty="0" smtClean="0"/>
              <a:t>)</a:t>
            </a:r>
          </a:p>
          <a:p>
            <a:pPr marL="651510" indent="-514350">
              <a:buNone/>
            </a:pPr>
            <a:endParaRPr lang="nl-BE" dirty="0" smtClean="0"/>
          </a:p>
          <a:p>
            <a:pPr marL="651510" indent="-514350">
              <a:buNone/>
            </a:pPr>
            <a:r>
              <a:rPr lang="nl-BE" dirty="0" smtClean="0"/>
              <a:t>2. GODSBEELD:</a:t>
            </a:r>
          </a:p>
          <a:p>
            <a:pPr marL="651510" indent="-514350">
              <a:buNone/>
            </a:pPr>
            <a:r>
              <a:rPr lang="nl-BE" dirty="0" smtClean="0"/>
              <a:t>	geen, </a:t>
            </a:r>
          </a:p>
          <a:p>
            <a:pPr marL="651510" indent="-514350">
              <a:buNone/>
            </a:pPr>
            <a:r>
              <a:rPr lang="nl-BE" dirty="0" smtClean="0"/>
              <a:t>	wel “</a:t>
            </a:r>
            <a:r>
              <a:rPr lang="nl-BE" dirty="0" err="1" smtClean="0"/>
              <a:t>boeddhanatuur</a:t>
            </a:r>
            <a:r>
              <a:rPr lang="nl-BE" dirty="0" smtClean="0"/>
              <a:t>”</a:t>
            </a:r>
          </a:p>
          <a:p>
            <a:pPr marL="651510" indent="-514350">
              <a:buNone/>
            </a:pPr>
            <a:r>
              <a:rPr lang="nl-BE" dirty="0" smtClean="0"/>
              <a:t>	</a:t>
            </a:r>
          </a:p>
          <a:p>
            <a:pPr marL="651510" indent="-514350">
              <a:buNone/>
            </a:pPr>
            <a:r>
              <a:rPr lang="nl-BE" dirty="0" smtClean="0"/>
              <a:t>	voorbehoud: volksdevotie</a:t>
            </a:r>
          </a:p>
          <a:p>
            <a:pPr marL="651510" indent="-514350">
              <a:buNone/>
            </a:pPr>
            <a:endParaRPr lang="nl-BE" dirty="0" smtClean="0"/>
          </a:p>
          <a:p>
            <a:pPr marL="651510" indent="-514350">
              <a:buNone/>
            </a:pPr>
            <a:r>
              <a:rPr lang="nl-BE" dirty="0" smtClean="0"/>
              <a:t>3. WERELDBEELD:</a:t>
            </a:r>
          </a:p>
          <a:p>
            <a:pPr marL="651510" indent="-514350">
              <a:buNone/>
            </a:pPr>
            <a:r>
              <a:rPr lang="nl-BE" dirty="0" smtClean="0"/>
              <a:t>	cyclisch</a:t>
            </a:r>
          </a:p>
          <a:p>
            <a:pPr marL="651510" indent="-514350">
              <a:buNone/>
            </a:pPr>
            <a:r>
              <a:rPr lang="nl-BE" dirty="0" smtClean="0"/>
              <a:t>	holistisch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572000" y="476672"/>
            <a:ext cx="4038600" cy="53285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l-BE" dirty="0" smtClean="0"/>
              <a:t>DOEL = NIRVANA,</a:t>
            </a:r>
          </a:p>
          <a:p>
            <a:pPr>
              <a:buNone/>
            </a:pPr>
            <a:r>
              <a:rPr lang="nl-BE" dirty="0" smtClean="0"/>
              <a:t>uitblussen of uitdoven van het verlangen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PARINIRVANA</a:t>
            </a:r>
          </a:p>
          <a:p>
            <a:pPr>
              <a:buNone/>
            </a:pPr>
            <a:r>
              <a:rPr lang="nl-BE" dirty="0" smtClean="0"/>
              <a:t>= het </a:t>
            </a:r>
            <a:r>
              <a:rPr lang="nl-BE" dirty="0" err="1" smtClean="0"/>
              <a:t>nirvana</a:t>
            </a:r>
            <a:r>
              <a:rPr lang="nl-BE" dirty="0" smtClean="0"/>
              <a:t> dat een </a:t>
            </a:r>
            <a:r>
              <a:rPr lang="nl-BE" dirty="0" err="1" smtClean="0"/>
              <a:t>arhat</a:t>
            </a:r>
            <a:r>
              <a:rPr lang="nl-BE" dirty="0" smtClean="0"/>
              <a:t> (verlichte) bereikt na de dood, wedergeboorte stopt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BOEDDHISME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5976664"/>
          </a:xfrm>
        </p:spPr>
        <p:txBody>
          <a:bodyPr>
            <a:normAutofit/>
          </a:bodyPr>
          <a:lstStyle/>
          <a:p>
            <a:pPr marL="651510" indent="-514350">
              <a:buNone/>
            </a:pPr>
            <a:r>
              <a:rPr lang="nl-BE" dirty="0" smtClean="0"/>
              <a:t>ONDERSCHEID:</a:t>
            </a:r>
          </a:p>
          <a:p>
            <a:pPr marL="651510" indent="-514350">
              <a:buNone/>
            </a:pPr>
            <a:endParaRPr lang="nl-BE" dirty="0" smtClean="0"/>
          </a:p>
          <a:p>
            <a:pPr marL="651510" indent="-514350"/>
            <a:r>
              <a:rPr lang="nl-BE" dirty="0" err="1" smtClean="0"/>
              <a:t>Theravada</a:t>
            </a:r>
            <a:r>
              <a:rPr lang="nl-BE" dirty="0" smtClean="0"/>
              <a:t> </a:t>
            </a:r>
          </a:p>
          <a:p>
            <a:pPr marL="651510" indent="-514350">
              <a:buNone/>
            </a:pPr>
            <a:r>
              <a:rPr lang="nl-BE" dirty="0" smtClean="0"/>
              <a:t>	(leer van de oudsten), ook wel </a:t>
            </a:r>
            <a:r>
              <a:rPr lang="nl-BE" dirty="0" err="1" smtClean="0"/>
              <a:t>hinayana</a:t>
            </a:r>
            <a:endParaRPr lang="nl-BE" dirty="0" smtClean="0"/>
          </a:p>
          <a:p>
            <a:pPr marL="651510" indent="-514350">
              <a:buNone/>
            </a:pPr>
            <a:r>
              <a:rPr lang="nl-BE" dirty="0" smtClean="0"/>
              <a:t>	(kleine voertuig)</a:t>
            </a:r>
          </a:p>
          <a:p>
            <a:pPr marL="651510" indent="-514350">
              <a:buNone/>
            </a:pPr>
            <a:endParaRPr lang="nl-BE" dirty="0" smtClean="0"/>
          </a:p>
          <a:p>
            <a:pPr marL="651510" indent="-514350"/>
            <a:r>
              <a:rPr lang="nl-BE" dirty="0" err="1" smtClean="0"/>
              <a:t>Mahayana</a:t>
            </a:r>
            <a:endParaRPr lang="nl-BE" dirty="0" smtClean="0"/>
          </a:p>
          <a:p>
            <a:pPr marL="651510" indent="-514350">
              <a:buNone/>
            </a:pPr>
            <a:r>
              <a:rPr lang="nl-BE" dirty="0" smtClean="0"/>
              <a:t>	(grote voertuig),</a:t>
            </a:r>
          </a:p>
          <a:p>
            <a:pPr marL="651510" indent="-514350">
              <a:buNone/>
            </a:pPr>
            <a:r>
              <a:rPr lang="nl-BE" dirty="0" smtClean="0"/>
              <a:t>	het boeddhisme van de </a:t>
            </a:r>
            <a:r>
              <a:rPr lang="nl-BE" dirty="0" err="1" smtClean="0"/>
              <a:t>bodhisattva’s</a:t>
            </a:r>
            <a:r>
              <a:rPr lang="nl-BE" dirty="0" smtClean="0"/>
              <a:t> (verlichtingswezens)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572000" y="476672"/>
            <a:ext cx="4038600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Verder ontwikkeld hindoeïsme: Boeddha als avatar van </a:t>
            </a:r>
            <a:r>
              <a:rPr lang="nl-BE" dirty="0" err="1" smtClean="0"/>
              <a:t>Vishnu</a:t>
            </a:r>
            <a:r>
              <a:rPr lang="nl-BE" dirty="0" smtClean="0"/>
              <a:t>, zoals </a:t>
            </a:r>
            <a:r>
              <a:rPr lang="nl-BE" dirty="0" err="1" smtClean="0"/>
              <a:t>Krishna</a:t>
            </a:r>
            <a:endParaRPr lang="nl-B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OOST EN WEST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91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nl-BE" dirty="0" smtClean="0"/>
              <a:t>OOST:</a:t>
            </a:r>
          </a:p>
          <a:p>
            <a:pPr algn="ctr">
              <a:buNone/>
            </a:pPr>
            <a:endParaRPr lang="nl-BE" dirty="0" smtClean="0"/>
          </a:p>
          <a:p>
            <a:r>
              <a:rPr lang="nl-BE" dirty="0" smtClean="0"/>
              <a:t>cyclische tijdsopvatting</a:t>
            </a:r>
          </a:p>
          <a:p>
            <a:pPr>
              <a:buNone/>
            </a:pPr>
            <a:r>
              <a:rPr lang="nl-BE" dirty="0" smtClean="0"/>
              <a:t>	geschiedenis is niet belangrijk</a:t>
            </a:r>
          </a:p>
          <a:p>
            <a:r>
              <a:rPr lang="nl-BE" dirty="0" smtClean="0"/>
              <a:t>orde in de natuur bepaalt het lot van de mens, ethiek is holistisch, met aandacht voor ecosysteem</a:t>
            </a:r>
          </a:p>
          <a:p>
            <a:endParaRPr lang="nl-BE" dirty="0" smtClean="0"/>
          </a:p>
          <a:p>
            <a:r>
              <a:rPr lang="nl-BE" dirty="0" smtClean="0"/>
              <a:t>persoonlijkheid van de mens wordt niet bepaald door ego</a:t>
            </a:r>
          </a:p>
          <a:p>
            <a:r>
              <a:rPr lang="nl-BE" dirty="0" smtClean="0"/>
              <a:t>kennis is niet-manipulatieve ervaring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313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nl-BE" dirty="0" smtClean="0"/>
              <a:t>WEST:</a:t>
            </a:r>
          </a:p>
          <a:p>
            <a:pPr algn="ctr">
              <a:buNone/>
            </a:pPr>
            <a:endParaRPr lang="nl-BE" dirty="0" smtClean="0"/>
          </a:p>
          <a:p>
            <a:r>
              <a:rPr lang="nl-BE" dirty="0" smtClean="0"/>
              <a:t>lineaire tijdsopvatting</a:t>
            </a:r>
          </a:p>
          <a:p>
            <a:pPr>
              <a:buNone/>
            </a:pPr>
            <a:r>
              <a:rPr lang="nl-BE" dirty="0" smtClean="0"/>
              <a:t>	geschiedenis is belangrijk, vooruitgang </a:t>
            </a:r>
          </a:p>
          <a:p>
            <a:r>
              <a:rPr lang="nl-BE" dirty="0" smtClean="0"/>
              <a:t>de mens zet de natuur naar zijn hand, </a:t>
            </a:r>
          </a:p>
          <a:p>
            <a:pPr>
              <a:buNone/>
            </a:pPr>
            <a:r>
              <a:rPr lang="nl-BE" dirty="0" smtClean="0"/>
              <a:t>	ethiek is antropocentrisch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persoonlijkheid van de mens ligt in ego (zijn geschiedenis)</a:t>
            </a:r>
          </a:p>
          <a:p>
            <a:r>
              <a:rPr lang="nl-BE" dirty="0" smtClean="0"/>
              <a:t>kennis is inzicht </a:t>
            </a:r>
          </a:p>
          <a:p>
            <a:pPr>
              <a:buNone/>
            </a:pPr>
            <a:r>
              <a:rPr lang="nl-BE" dirty="0" smtClean="0"/>
              <a:t>	(uit experiment)</a:t>
            </a:r>
            <a:endParaRPr lang="nl-B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5715000"/>
            <a:ext cx="8229600" cy="1143000"/>
          </a:xfrm>
        </p:spPr>
        <p:txBody>
          <a:bodyPr/>
          <a:lstStyle/>
          <a:p>
            <a:pPr algn="r"/>
            <a:r>
              <a:rPr lang="nl-BE" dirty="0" smtClean="0"/>
              <a:t>OOST EN WEST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nl-BE" dirty="0" smtClean="0"/>
              <a:t>OOST:</a:t>
            </a:r>
          </a:p>
          <a:p>
            <a:pPr algn="ctr">
              <a:buNone/>
            </a:pPr>
            <a:endParaRPr lang="nl-BE" dirty="0" smtClean="0"/>
          </a:p>
          <a:p>
            <a:r>
              <a:rPr lang="nl-BE" dirty="0" smtClean="0"/>
              <a:t>microkosmos </a:t>
            </a:r>
          </a:p>
          <a:p>
            <a:pPr>
              <a:buNone/>
            </a:pPr>
            <a:r>
              <a:rPr lang="nl-BE" dirty="0" smtClean="0"/>
              <a:t>	(het leven </a:t>
            </a:r>
            <a:r>
              <a:rPr lang="nl-BE" dirty="0" err="1" smtClean="0"/>
              <a:t>vd</a:t>
            </a:r>
            <a:r>
              <a:rPr lang="nl-BE" dirty="0" smtClean="0"/>
              <a:t> mens) </a:t>
            </a:r>
          </a:p>
          <a:p>
            <a:pPr>
              <a:buNone/>
            </a:pPr>
            <a:r>
              <a:rPr lang="nl-BE" dirty="0" smtClean="0"/>
              <a:t>	moet harmoniëren met macrokosmos</a:t>
            </a:r>
          </a:p>
          <a:p>
            <a:pPr>
              <a:buNone/>
            </a:pPr>
            <a:r>
              <a:rPr lang="nl-BE" dirty="0" smtClean="0"/>
              <a:t>	(de natuur)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31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nl-BE" dirty="0" smtClean="0"/>
              <a:t>WEST:</a:t>
            </a:r>
          </a:p>
          <a:p>
            <a:pPr algn="ctr">
              <a:buNone/>
            </a:pPr>
            <a:endParaRPr lang="nl-BE" dirty="0" smtClean="0"/>
          </a:p>
          <a:p>
            <a:r>
              <a:rPr lang="nl-BE" dirty="0" smtClean="0"/>
              <a:t>microkosmos </a:t>
            </a:r>
          </a:p>
          <a:p>
            <a:pPr>
              <a:buNone/>
            </a:pPr>
            <a:r>
              <a:rPr lang="nl-BE" dirty="0" smtClean="0"/>
              <a:t>	(het leven </a:t>
            </a:r>
            <a:r>
              <a:rPr lang="nl-BE" dirty="0" err="1" smtClean="0"/>
              <a:t>vd</a:t>
            </a:r>
            <a:r>
              <a:rPr lang="nl-BE" dirty="0" smtClean="0"/>
              <a:t> mens) moet niet noodzakelijk harmoniëren met macrokosmos</a:t>
            </a:r>
          </a:p>
          <a:p>
            <a:pPr>
              <a:buNone/>
            </a:pPr>
            <a:r>
              <a:rPr lang="nl-BE" dirty="0" smtClean="0"/>
              <a:t>	(de natuur)</a:t>
            </a:r>
          </a:p>
          <a:p>
            <a:pPr>
              <a:buNone/>
            </a:pPr>
            <a:endParaRPr lang="nl-BE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ppunt">
  <a:themeElements>
    <a:clrScheme name="Toppunt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oppunt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ppunt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315</TotalTime>
  <Words>193</Words>
  <Application>Microsoft Office PowerPoint</Application>
  <PresentationFormat>Diavoorstelling (4:3)</PresentationFormat>
  <Paragraphs>196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Toppunt</vt:lpstr>
      <vt:lpstr>INDIA, LAND VAN RELIGIES</vt:lpstr>
      <vt:lpstr>HINDOEÏSME</vt:lpstr>
      <vt:lpstr>HINDOEÏSME</vt:lpstr>
      <vt:lpstr>HINDOEÏSME</vt:lpstr>
      <vt:lpstr>HINDOEÏSME</vt:lpstr>
      <vt:lpstr>HINDOEÏSME</vt:lpstr>
      <vt:lpstr>BOEDDHISME</vt:lpstr>
      <vt:lpstr>BOEDDHISME</vt:lpstr>
      <vt:lpstr>BOEDDHISME</vt:lpstr>
      <vt:lpstr>BOEDDHISME</vt:lpstr>
      <vt:lpstr>OOST EN WEST</vt:lpstr>
      <vt:lpstr>OOST EN WEST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INDIA, LAND VAN RELIGIES</dc:title>
  <dc:creator>Gebruiker</dc:creator>
  <cp:lastModifiedBy>Gebruiker</cp:lastModifiedBy>
  <cp:revision>38</cp:revision>
  <dcterms:created xsi:type="dcterms:W3CDTF">2012-11-08T19:32:17Z</dcterms:created>
  <dcterms:modified xsi:type="dcterms:W3CDTF">2012-11-09T14:07:12Z</dcterms:modified>
</cp:coreProperties>
</file>